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70" r:id="rId3"/>
    <p:sldId id="431" r:id="rId4"/>
    <p:sldId id="263" r:id="rId5"/>
    <p:sldId id="435" r:id="rId6"/>
    <p:sldId id="436" r:id="rId7"/>
    <p:sldId id="427" r:id="rId8"/>
    <p:sldId id="437" r:id="rId9"/>
    <p:sldId id="432" r:id="rId10"/>
    <p:sldId id="266" r:id="rId11"/>
    <p:sldId id="428" r:id="rId12"/>
    <p:sldId id="438" r:id="rId13"/>
    <p:sldId id="267" r:id="rId14"/>
    <p:sldId id="439" r:id="rId15"/>
    <p:sldId id="433" r:id="rId16"/>
    <p:sldId id="429" r:id="rId17"/>
    <p:sldId id="430" r:id="rId18"/>
    <p:sldId id="440" r:id="rId19"/>
    <p:sldId id="434" r:id="rId20"/>
    <p:sldId id="441" r:id="rId21"/>
    <p:sldId id="271" r:id="rId22"/>
    <p:sldId id="25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9" autoAdjust="0"/>
    <p:restoredTop sz="86446" autoAdjust="0"/>
  </p:normalViewPr>
  <p:slideViewPr>
    <p:cSldViewPr snapToGrid="0" snapToObjects="1">
      <p:cViewPr>
        <p:scale>
          <a:sx n="66" d="100"/>
          <a:sy n="66" d="100"/>
        </p:scale>
        <p:origin x="1248" y="8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C6ABB-EE60-6C47-A2AD-B3904F845F6E}" type="datetimeFigureOut">
              <a:rPr lang="en-US" smtClean="0"/>
              <a:t>7/16/24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7CEEC-F9F8-0941-8F9A-97D820E60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81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D7CEEC-F9F8-0941-8F9A-97D820E60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862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0669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399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313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D7CEEC-F9F8-0941-8F9A-97D820E60D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69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5961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272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52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306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210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510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D7CEEC-F9F8-0941-8F9A-97D820E60D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54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4184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6770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49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D7CEEC-F9F8-0941-8F9A-97D820E60D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99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248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D7CEEC-F9F8-0941-8F9A-97D820E60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97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A8154E-6DF4-6F42-A603-573F86372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FB32392-C28A-1142-B849-A0C7217FE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E94758-7B19-9C45-BABB-1879FC25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B7CE-99CC-474A-B525-5B52546764EE}" type="datetime1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CC422C2-7D0B-6A4D-A1FA-D2FF47907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3BA5F5A-6891-114B-B72A-8740BFEE6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4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B24F20-9064-B64B-8CE7-E46DCC2A0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7DA22B7-83C4-244E-8993-4C4108574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5265CE-8B53-DF44-B87E-43AB20F0B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B62C5-EBFD-4F48-8C24-675B31B4D930}" type="datetime1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9731EB-FBE7-084F-AC87-96CFF33E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86FA46-1451-2847-8016-A92D401BE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9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846DC10-668F-A34A-8A5C-47F3CFE17C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8730623-884A-6B49-A7AB-972C23836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70D4C7-A781-AB44-A28F-EB1BE763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F4FF-415F-B54E-AFA0-C89557FA991C}" type="datetime1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D98C024-E111-194E-8AA0-8EFC9847E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265067-7763-1749-A79D-87095DD7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1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CC2BFF-BD3E-1740-823F-CEE9177D2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1B8352-6D03-2948-A974-61FA73A53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441ACA-DBEC-AB41-8811-0215FAC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59A9-1B89-A442-A33F-1A0E153F1CEF}" type="datetime1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4C382C-8C03-BE44-9A25-93BB48427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AA74611-48A9-F542-85E1-0363A565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8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C41EF7-A224-3340-8319-F7DD981A5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CA4A99-B82E-5A48-BFD4-B89CDCA93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384D95-10B4-DE48-B857-ECB889E1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A18-C58A-F448-80FF-6E771A32037A}" type="datetime1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B6CF25-5829-1F4B-A175-29378B38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1E1F28-F5E9-1F4D-A747-BED5E977E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1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8514B1-9E4B-9A4B-A0FC-DDC424C9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4442DE-D35B-8046-9195-AC8AE0F63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85A91AB-7A77-BF4D-AC5B-5B177535D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009C94-C605-8A4F-AE14-C7B04804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5C0-B720-7C4B-8261-1BB9B98FA15C}" type="datetime1">
              <a:rPr lang="en-US" smtClean="0"/>
              <a:t>7/16/24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97D6DAA-C89E-884B-A128-F8E1F71A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C84F6CF-9209-5F46-A702-48DDAC7A2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3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539DAA-0AFB-B346-840A-6662B3925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841A009-101F-1549-B746-67E92BBC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70EB487-3272-EB4B-8C59-45154D2C6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2F4199F-1F8D-5144-9DB5-42D21DAD7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79152C7-3BC7-1A47-B3A5-05A4E46E7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DE479A0-B646-E549-85AB-25B90C8E6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943C-97A6-D84B-997C-09D8033930CF}" type="datetime1">
              <a:rPr lang="en-US" smtClean="0"/>
              <a:t>7/16/24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06588FE-7EF2-C742-8F11-A069F1F0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BFC3551-284B-AB49-AA12-C47454F0F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56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3809C9-5C18-DA46-AED4-398126EFB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FAEB5E9-C275-DF4D-A2C9-D8091129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C3A9-85EE-7A49-8E26-B5DCA89D73AD}" type="datetime1">
              <a:rPr lang="en-US" smtClean="0"/>
              <a:t>7/16/24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57D0616-243F-4846-821B-3C7E50684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A140272-9D6D-314F-A350-70D881908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9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4DB8468-0BDA-724E-835B-7B9CD134E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32EF-B01C-9845-BF61-109972CAD0FD}" type="datetime1">
              <a:rPr lang="en-US" smtClean="0"/>
              <a:t>7/16/24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B5775B0-04B7-C04E-84B4-0540498FA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4AAD738-CFFE-F741-8B30-FE3F33C7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7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3B3D76-4956-554B-9E51-92309DC9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B2E1CB-D77F-CC49-896C-913EADC6E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BAA6504-1360-AB4C-930A-81D46C166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F4313F-CAAD-584F-B36C-9DBDD188B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734D-0544-F946-8997-D2578310DAD1}" type="datetime1">
              <a:rPr lang="en-US" smtClean="0"/>
              <a:t>7/16/24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96E7A1D-7F5C-C740-BCDA-0C052C594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85A304-ABC9-1642-A4A0-56D805FB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7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BEC350-8443-7B42-908B-E36951E2C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AA3C2B8-91CF-634C-BBB2-5EFED6DB50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E798575-E43C-214A-8227-CA3FCFB28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DC448C6-96FE-2F4D-B194-56DEB6C9A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72BDC-1EF2-FF40-9558-F3C815F80343}" type="datetime1">
              <a:rPr lang="en-US" smtClean="0"/>
              <a:t>7/16/24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634C03-9657-0F4F-8B39-D85307299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388D350-4C46-AF4A-A538-62C9D8689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5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72E2AF0-25E7-F041-882C-25F7A94D5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1F53A22-7CF7-BA4D-B449-2D07C5A62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869D24-27AD-1E45-A46C-255B15739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CB77B-77BE-F149-8AC2-0FA2F71A8515}" type="datetime1">
              <a:rPr lang="en-US" smtClean="0"/>
              <a:t>7/16/24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C40E1D-E681-614C-8608-050F03C91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2A5A821-016E-7D45-9378-EAEF5B0117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7B2B0-0803-1C41-84A9-E5C863C9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9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tif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acksonc10@scsk12.or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1F05D3-A5A1-E348-A93F-263EB71A8C29}"/>
              </a:ext>
            </a:extLst>
          </p:cNvPr>
          <p:cNvSpPr txBox="1"/>
          <p:nvPr/>
        </p:nvSpPr>
        <p:spPr>
          <a:xfrm>
            <a:off x="0" y="1343992"/>
            <a:ext cx="121920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latin typeface="Century Gothic" panose="020B0502020202020204" pitchFamily="34" charset="0"/>
              </a:rPr>
              <a:t>Support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latin typeface="Century Gothic" panose="020B0502020202020204" pitchFamily="34" charset="0"/>
              </a:rPr>
              <a:t>for 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latin typeface="Century Gothic" panose="020B0502020202020204" pitchFamily="34" charset="0"/>
              </a:rPr>
              <a:t>Unhoused, Foster Care, and Migrant 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latin typeface="Century Gothic" panose="020B0502020202020204" pitchFamily="34" charset="0"/>
              </a:rPr>
              <a:t>Students</a:t>
            </a:r>
            <a:endParaRPr lang="en-US" sz="44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1600" b="1" dirty="0" smtClean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latin typeface="Century Gothic" panose="020B0502020202020204" pitchFamily="34" charset="0"/>
              </a:rPr>
              <a:t>Office of Education Services</a:t>
            </a:r>
            <a:endParaRPr lang="en-US" sz="2800" b="1" dirty="0" smtClean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latin typeface="Century Gothic" panose="020B0502020202020204" pitchFamily="34" charset="0"/>
              </a:rPr>
              <a:t>2024-2025</a:t>
            </a:r>
            <a:endParaRPr lang="en-US" sz="2800" b="1" dirty="0" smtClean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54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B7B15C7-F2CC-4E45-8729-0286FBBE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9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0" y="0"/>
            <a:ext cx="12192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lang="en-US" sz="1000" b="1" dirty="0">
              <a:solidFill>
                <a:srgbClr val="FFFF00"/>
              </a:solidFill>
            </a:endParaRPr>
          </a:p>
          <a:p>
            <a:pPr lvl="0" algn="ctr"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Protections </a:t>
            </a:r>
            <a:r>
              <a:rPr lang="en-US" sz="3600" b="1" dirty="0">
                <a:solidFill>
                  <a:srgbClr val="FFFF00"/>
                </a:solidFill>
              </a:rPr>
              <a:t>for Foster Care </a:t>
            </a:r>
            <a:r>
              <a:rPr lang="en-US" sz="3600" b="1" dirty="0" smtClean="0">
                <a:solidFill>
                  <a:srgbClr val="FFFF00"/>
                </a:solidFill>
              </a:rPr>
              <a:t>Youth under </a:t>
            </a:r>
            <a:r>
              <a:rPr lang="en-US" sz="3600" b="1" dirty="0">
                <a:solidFill>
                  <a:srgbClr val="FFFF00"/>
                </a:solidFill>
              </a:rPr>
              <a:t>ESSA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222876" y="1870420"/>
            <a:ext cx="668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4871" y="1870419"/>
            <a:ext cx="1085287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Protection of Education:</a:t>
            </a:r>
            <a:r>
              <a:rPr lang="en-US" sz="2400" dirty="0"/>
              <a:t> The education of foster care youth is safeguarded by the Every Student Succeeds Act (ESSA).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Point of Contact:</a:t>
            </a:r>
            <a:r>
              <a:rPr lang="en-US" sz="2400" dirty="0"/>
              <a:t> LEAs must identify a Point of Contact to serve as the liaison between the LEA and the Department of Child Services (DCS).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Policy Establishment:</a:t>
            </a:r>
            <a:r>
              <a:rPr lang="en-US" sz="2400" dirty="0"/>
              <a:t> ESSA mandates the creation of policies to protect the rights of foster care students.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Collaboration and Training:</a:t>
            </a:r>
            <a:r>
              <a:rPr lang="en-US" sz="2400" dirty="0"/>
              <a:t> Regular weekly collaboration and training are required between the LEA and DCS to ensure effective support for foster youth.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8D796B7-A149-554E-B5DC-0C16EA36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9273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-644577" y="267262"/>
            <a:ext cx="5155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Key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DCS 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Roles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222876" y="1870420"/>
            <a:ext cx="668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9764" y="1708878"/>
            <a:ext cx="898838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Family Service Worker: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State-recognized custodian responsible for attending all meetings, hearings, and medical appointments for the </a:t>
            </a:r>
            <a:r>
              <a:rPr lang="en-US" sz="2400" dirty="0" smtClean="0"/>
              <a:t>child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Education Specialist: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Oversees educational needs and must participate in all school meetings to support the child’s academic </a:t>
            </a:r>
            <a:r>
              <a:rPr lang="en-US" sz="2400" dirty="0" smtClean="0"/>
              <a:t>progress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Agency Worker: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Appointed by DCS, acts as an extension of the DCS case manager to ensure continuity of </a:t>
            </a:r>
            <a:r>
              <a:rPr lang="en-US" sz="2400" dirty="0" smtClean="0"/>
              <a:t>care</a:t>
            </a:r>
            <a:endParaRPr lang="en-US" sz="2400" dirty="0"/>
          </a:p>
          <a:p>
            <a:endParaRPr lang="en-US" sz="24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200" b="0" i="0" u="none" strike="noStrike" kern="120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8D796B7-A149-554E-B5DC-0C16EA36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1434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-925831" y="267263"/>
            <a:ext cx="570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Key DCS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Roles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222876" y="1870420"/>
            <a:ext cx="668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4813" y="1633928"/>
            <a:ext cx="1062620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b="1" dirty="0" smtClean="0"/>
              <a:t>Foster </a:t>
            </a:r>
            <a:r>
              <a:rPr lang="en-US" sz="2400" b="1" dirty="0"/>
              <a:t>Parent: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Provides care, shelter, and a stable environment for the custodial </a:t>
            </a:r>
            <a:r>
              <a:rPr lang="en-US" sz="2400" dirty="0" smtClean="0"/>
              <a:t>child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Guardian Ad Litem: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Court-appointed advocate representing the interests of students in DCS </a:t>
            </a:r>
            <a:r>
              <a:rPr lang="en-US" sz="2400" dirty="0" smtClean="0"/>
              <a:t>custody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Child Protective Services: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Investigate allegations of child abuse or neglect to ensure the safety of </a:t>
            </a:r>
            <a:r>
              <a:rPr lang="en-US" sz="2400" dirty="0" smtClean="0"/>
              <a:t>children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Local Contracted Agencies: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No home visits allowed during school hours to maintain a focused educational </a:t>
            </a:r>
            <a:r>
              <a:rPr lang="en-US" sz="2400" dirty="0" smtClean="0"/>
              <a:t>environment</a:t>
            </a:r>
            <a:endParaRPr lang="en-US" sz="24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200" b="0" i="0" u="none" strike="noStrike" kern="120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8D796B7-A149-554E-B5DC-0C16EA36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4286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0" y="17848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srgbClr val="FFFF00"/>
                </a:solidFill>
              </a:rPr>
              <a:t>Key Supports for Students in Foster Care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222876" y="1870420"/>
            <a:ext cx="668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755" y="1454045"/>
            <a:ext cx="1015798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Immediate Enrollment: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Students can enroll </a:t>
            </a:r>
            <a:r>
              <a:rPr lang="en-US" sz="2400" dirty="0" smtClean="0"/>
              <a:t>immediately without required records or transcripts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Enrollment Deadlines: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Deadlines for kindergarten and Pre-K do not </a:t>
            </a:r>
            <a:r>
              <a:rPr lang="en-US" sz="2400" dirty="0" smtClean="0"/>
              <a:t>apply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School of Origin Protection: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Protection for students' school of origin, with Best Interest Determinations (BID) and Transportation Plans in </a:t>
            </a:r>
            <a:r>
              <a:rPr lang="en-US" sz="2400" dirty="0" smtClean="0"/>
              <a:t>place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Immediate Release of Records: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Schools must release records without </a:t>
            </a:r>
            <a:r>
              <a:rPr lang="en-US" sz="2400" dirty="0" smtClean="0"/>
              <a:t>holds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Progress Monitoring: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Regular monitoring of academic </a:t>
            </a:r>
            <a:r>
              <a:rPr lang="en-US" sz="2400" dirty="0" smtClean="0"/>
              <a:t>progress</a:t>
            </a:r>
            <a:endParaRPr lang="en-US" sz="24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8DE87CA-C17A-A448-929D-42C7B89FC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29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0" y="17848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srgbClr val="FFFF00"/>
                </a:solidFill>
              </a:rPr>
              <a:t>Key Supports for Students in Foster Care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222876" y="1870420"/>
            <a:ext cx="668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755" y="1454045"/>
            <a:ext cx="1015798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b="1" dirty="0" smtClean="0"/>
              <a:t>McKinney-Vento Support: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Students </a:t>
            </a:r>
            <a:r>
              <a:rPr lang="en-US" sz="2400" dirty="0" smtClean="0"/>
              <a:t>staying in DCS facilities due to lack of foster placements are </a:t>
            </a:r>
            <a:r>
              <a:rPr lang="en-US" sz="2400" dirty="0"/>
              <a:t>eligible for McKinney-Vento </a:t>
            </a:r>
            <a:r>
              <a:rPr lang="en-US" sz="2400" dirty="0" smtClean="0"/>
              <a:t>supports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Access to Programs: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Full access to all school programs and extracurricular </a:t>
            </a:r>
            <a:r>
              <a:rPr lang="en-US" sz="2400" dirty="0" smtClean="0"/>
              <a:t>activities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IEP Support: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Ensures the rights of parents and students are </a:t>
            </a:r>
            <a:r>
              <a:rPr lang="en-US" sz="2400" dirty="0" smtClean="0"/>
              <a:t>protected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Wraparound Supports: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Access to additional wraparound services to support </a:t>
            </a:r>
            <a:r>
              <a:rPr lang="en-US" sz="2400" dirty="0" smtClean="0"/>
              <a:t>families and students</a:t>
            </a:r>
            <a:endParaRPr lang="en-US" sz="24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8DE87CA-C17A-A448-929D-42C7B89FC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519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1F05D3-A5A1-E348-A93F-263EB71A8C29}"/>
              </a:ext>
            </a:extLst>
          </p:cNvPr>
          <p:cNvSpPr txBox="1"/>
          <p:nvPr/>
        </p:nvSpPr>
        <p:spPr>
          <a:xfrm>
            <a:off x="1620457" y="2314937"/>
            <a:ext cx="86810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54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B7B15C7-F2CC-4E45-8729-0286FBBE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884420"/>
            <a:ext cx="12192000" cy="59735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20183"/>
            <a:ext cx="12192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Migrant Students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93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0" y="173741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Protections Under Title I, Part C of ESEA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222876" y="1870420"/>
            <a:ext cx="668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911" y="1618938"/>
            <a:ext cx="11047751" cy="4601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Right to FAPE: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Ensures the right to Free Appropriate Public Education (FAPE) regardless of students’ or their </a:t>
            </a:r>
            <a:r>
              <a:rPr lang="en-US" sz="2000" dirty="0" smtClean="0"/>
              <a:t>parents</a:t>
            </a:r>
            <a:r>
              <a:rPr lang="en-US" sz="2000" dirty="0"/>
              <a:t>’ immigration </a:t>
            </a:r>
            <a:r>
              <a:rPr lang="en-US" sz="2000" dirty="0" smtClean="0"/>
              <a:t>status</a:t>
            </a:r>
            <a:endParaRPr lang="en-US" sz="2000" dirty="0"/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Surveys: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Parents complete surveys in PowerSchool, which are uploaded into Title I crates by the LEA for review and </a:t>
            </a:r>
            <a:r>
              <a:rPr lang="en-US" sz="2000" dirty="0" smtClean="0"/>
              <a:t>certification</a:t>
            </a:r>
            <a:endParaRPr lang="en-US" sz="2000" dirty="0"/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Eligibility Certification: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Certification of </a:t>
            </a:r>
            <a:r>
              <a:rPr lang="en-US" sz="2000" dirty="0" smtClean="0"/>
              <a:t>migrant eligibility </a:t>
            </a:r>
            <a:r>
              <a:rPr lang="en-US" sz="2000" dirty="0"/>
              <a:t>is managed by Arroyo, a contractor for the Tennessee Department of Education (TDOE</a:t>
            </a:r>
            <a:r>
              <a:rPr lang="en-US" sz="2000" dirty="0" smtClean="0"/>
              <a:t>)</a:t>
            </a:r>
            <a:endParaRPr lang="en-US" sz="2000" dirty="0"/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Eligibility Duration: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Eligibility is valid for three </a:t>
            </a:r>
            <a:r>
              <a:rPr lang="en-US" sz="2000" dirty="0" smtClean="0"/>
              <a:t>years</a:t>
            </a:r>
            <a:endParaRPr lang="en-US" sz="2000" dirty="0"/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Age Range: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Protects students aged 3 to </a:t>
            </a:r>
            <a:r>
              <a:rPr lang="en-US" sz="2000" dirty="0" smtClean="0"/>
              <a:t>21</a:t>
            </a:r>
            <a:endParaRPr lang="en-US" sz="20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8DE87CA-C17A-A448-929D-42C7B89FC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910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0" y="18937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srgbClr val="FFFF00"/>
                </a:solidFill>
              </a:rPr>
              <a:t>Key Supports for </a:t>
            </a:r>
            <a:r>
              <a:rPr lang="en-US" sz="3600" b="1" dirty="0" smtClean="0">
                <a:solidFill>
                  <a:srgbClr val="FFFF00"/>
                </a:solidFill>
              </a:rPr>
              <a:t>Migrant Students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222876" y="1870420"/>
            <a:ext cx="668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9902" y="1543987"/>
            <a:ext cx="11677337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Immediate Enrollment: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Students can enroll right away, with or without </a:t>
            </a:r>
            <a:r>
              <a:rPr lang="en-US" sz="2000" dirty="0" smtClean="0"/>
              <a:t>records</a:t>
            </a:r>
            <a:endParaRPr lang="en-US" sz="2000" dirty="0"/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Individualized Needs Assessments: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Assessments are conducted to determine each student’s specific </a:t>
            </a:r>
            <a:r>
              <a:rPr lang="en-US" sz="2000" dirty="0" smtClean="0"/>
              <a:t>needs</a:t>
            </a:r>
            <a:endParaRPr lang="en-US" sz="2000" dirty="0"/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Uniforms and School Supplies: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Provision of uniforms and necessary school </a:t>
            </a:r>
            <a:r>
              <a:rPr lang="en-US" sz="2000" dirty="0" smtClean="0"/>
              <a:t>supplies</a:t>
            </a:r>
            <a:endParaRPr lang="en-US" sz="2000" dirty="0"/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Health Services: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Access to health services and wraparound </a:t>
            </a:r>
            <a:r>
              <a:rPr lang="en-US" sz="2000" dirty="0" smtClean="0"/>
              <a:t>supports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Access to School Services: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Eligibility for all school programs, including free and reduced meals, ELL support, SPED services, extracurricular activities, tutoring, and academic </a:t>
            </a:r>
            <a:r>
              <a:rPr lang="en-US" sz="2000" dirty="0" smtClean="0"/>
              <a:t>interventions</a:t>
            </a:r>
            <a:endParaRPr lang="en-US" sz="20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8DE87CA-C17A-A448-929D-42C7B89FC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1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0" y="18937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srgbClr val="FFFF00"/>
                </a:solidFill>
              </a:rPr>
              <a:t>Key Supports for Migrant Students</a:t>
            </a:r>
            <a:endParaRPr lang="en-US" sz="3600" b="1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222876" y="1870420"/>
            <a:ext cx="668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931" y="1663907"/>
            <a:ext cx="1172230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b="1" dirty="0" smtClean="0"/>
              <a:t>Parent </a:t>
            </a:r>
            <a:r>
              <a:rPr lang="en-US" sz="2000" b="1" dirty="0"/>
              <a:t>Meetings: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Regular meetings to encourage parental engagement and </a:t>
            </a:r>
            <a:r>
              <a:rPr lang="en-US" sz="2000" dirty="0" smtClean="0"/>
              <a:t>communication</a:t>
            </a:r>
            <a:endParaRPr lang="en-US" sz="2000" dirty="0"/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Translation Support: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Available translation services for </a:t>
            </a:r>
            <a:r>
              <a:rPr lang="en-US" sz="2000" dirty="0" smtClean="0"/>
              <a:t>parents and students</a:t>
            </a:r>
            <a:endParaRPr lang="en-US" sz="2000" dirty="0"/>
          </a:p>
          <a:p>
            <a:pPr marL="342900" indent="-342900">
              <a:buFont typeface="Arial" charset="0"/>
              <a:buChar char="•"/>
            </a:pPr>
            <a:r>
              <a:rPr lang="en-US" sz="2000" b="1" dirty="0"/>
              <a:t>Progress Monitoring: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Ongoing progress monitoring </a:t>
            </a:r>
            <a:r>
              <a:rPr lang="en-US" sz="2000" dirty="0" smtClean="0"/>
              <a:t>to ensure student learning and </a:t>
            </a:r>
            <a:r>
              <a:rPr lang="en-US" sz="2000" dirty="0"/>
              <a:t>reporting to contracted agencies and the Tennessee Department of Education (TDOE</a:t>
            </a:r>
            <a:r>
              <a:rPr lang="en-US" sz="2000" dirty="0" smtClean="0"/>
              <a:t>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 smtClean="0"/>
              <a:t>Mentoring</a:t>
            </a:r>
          </a:p>
          <a:p>
            <a:r>
              <a:rPr lang="en-US" sz="2000" b="1" dirty="0" smtClean="0"/>
              <a:t>      </a:t>
            </a:r>
            <a:r>
              <a:rPr lang="en-US" sz="2000" dirty="0" smtClean="0"/>
              <a:t>Ongoing mentoring by staff to get students adjusted and connected to new learning environments and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school processes</a:t>
            </a:r>
            <a:endParaRPr lang="en-US" sz="2000" dirty="0"/>
          </a:p>
          <a:p>
            <a:endParaRPr lang="en-US" sz="20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8DE87CA-C17A-A448-929D-42C7B89FC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158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A692C1-E07E-A504-22C9-CD347C1EE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How to Ensure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EDE2BD-3592-B96F-F435-873ECCA92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633928"/>
            <a:ext cx="11352176" cy="4543035"/>
          </a:xfrm>
        </p:spPr>
        <p:txBody>
          <a:bodyPr>
            <a:normAutofit/>
          </a:bodyPr>
          <a:lstStyle/>
          <a:p>
            <a:r>
              <a:rPr lang="en-US" sz="2000" b="1" dirty="0"/>
              <a:t>Training Participation: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Engage in all mandatory and voluntary trainings to stay updated on </a:t>
            </a:r>
            <a:r>
              <a:rPr lang="en-US" sz="2000" dirty="0" smtClean="0"/>
              <a:t>supportive practices and changes in the laws and requirements</a:t>
            </a:r>
            <a:endParaRPr lang="en-US" sz="2000" dirty="0"/>
          </a:p>
          <a:p>
            <a:r>
              <a:rPr lang="en-US" sz="2000" b="1" dirty="0"/>
              <a:t>Seek Guidance: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Always ask for assistance if </a:t>
            </a:r>
            <a:r>
              <a:rPr lang="en-US" sz="2000" dirty="0" smtClean="0"/>
              <a:t>unsure of identification and </a:t>
            </a:r>
            <a:r>
              <a:rPr lang="en-US" sz="2000" dirty="0"/>
              <a:t>how to support </a:t>
            </a:r>
            <a:r>
              <a:rPr lang="en-US" sz="2000" dirty="0" smtClean="0"/>
              <a:t>homeless, </a:t>
            </a:r>
            <a:r>
              <a:rPr lang="en-US" sz="2000" dirty="0"/>
              <a:t>foster care, or migrant </a:t>
            </a:r>
            <a:r>
              <a:rPr lang="en-US" sz="2000" dirty="0" smtClean="0"/>
              <a:t>students</a:t>
            </a:r>
            <a:endParaRPr lang="en-US" sz="2000" dirty="0"/>
          </a:p>
          <a:p>
            <a:r>
              <a:rPr lang="en-US" sz="2000" b="1" dirty="0"/>
              <a:t>Commit to Support: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Provide consistent and dedicated support to all </a:t>
            </a:r>
            <a:r>
              <a:rPr lang="en-US" sz="2000" dirty="0" smtClean="0"/>
              <a:t>students by prioritizing </a:t>
            </a:r>
            <a:r>
              <a:rPr lang="en-US" sz="2000" dirty="0"/>
              <a:t>their </a:t>
            </a:r>
            <a:r>
              <a:rPr lang="en-US" sz="2000" dirty="0" smtClean="0"/>
              <a:t>needs and treating them with dignity and respect. Sending families away is not an option for our schools and district</a:t>
            </a:r>
            <a:endParaRPr lang="en-US" sz="2000" dirty="0"/>
          </a:p>
          <a:p>
            <a:r>
              <a:rPr lang="en-US" sz="2000" b="1" dirty="0"/>
              <a:t>Understand the Law: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Recognize </a:t>
            </a:r>
            <a:r>
              <a:rPr lang="en-US" sz="2000" dirty="0" smtClean="0"/>
              <a:t>and communicate the rights for the groups discussed in this training are protected and monitored by federal law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F047748-A86D-14D0-BEE7-F55591F24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5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0" y="323070"/>
            <a:ext cx="9626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latin typeface="Century Gothic" panose="020B0502020202020204" pitchFamily="34" charset="0"/>
              </a:rPr>
              <a:t>  Our Students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134911" y="1918741"/>
            <a:ext cx="10687987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Unhoused or Homeless </a:t>
            </a:r>
            <a:r>
              <a:rPr lang="en-US" sz="2400" b="1" dirty="0" smtClean="0"/>
              <a:t>Youth: </a:t>
            </a:r>
            <a:r>
              <a:rPr lang="en-US" sz="2400" dirty="0" smtClean="0"/>
              <a:t>Youth </a:t>
            </a:r>
            <a:r>
              <a:rPr lang="en-US" sz="2400" dirty="0"/>
              <a:t>lacking a stable nighttime residence, including those sharing housing, living in cars, hotels, or </a:t>
            </a:r>
            <a:r>
              <a:rPr lang="en-US" sz="2400" dirty="0" smtClean="0"/>
              <a:t>shelters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Unaccompanied </a:t>
            </a:r>
            <a:r>
              <a:rPr lang="en-US" sz="2400" b="1" dirty="0" smtClean="0"/>
              <a:t>Youth: </a:t>
            </a:r>
            <a:r>
              <a:rPr lang="en-US" sz="2400" dirty="0" smtClean="0"/>
              <a:t>Youth </a:t>
            </a:r>
            <a:r>
              <a:rPr lang="en-US" sz="2400" dirty="0"/>
              <a:t>not under the custody of a parent or guardian, including runaways, those abandoned, or opting out of foster </a:t>
            </a:r>
            <a:r>
              <a:rPr lang="en-US" sz="2400" dirty="0" smtClean="0"/>
              <a:t>care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Foster Care </a:t>
            </a:r>
            <a:r>
              <a:rPr lang="en-US" sz="2400" b="1" dirty="0" smtClean="0"/>
              <a:t>Youth: </a:t>
            </a:r>
            <a:r>
              <a:rPr lang="en-US" sz="2400" dirty="0" smtClean="0"/>
              <a:t>Youth </a:t>
            </a:r>
            <a:r>
              <a:rPr lang="en-US" sz="2400" dirty="0"/>
              <a:t>removed from their parents’ custody due to neglect or </a:t>
            </a:r>
            <a:r>
              <a:rPr lang="en-US" sz="2400" dirty="0" smtClean="0"/>
              <a:t>abuse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/>
              <a:t>Migrant </a:t>
            </a:r>
            <a:r>
              <a:rPr lang="en-US" sz="2400" b="1" dirty="0" smtClean="0"/>
              <a:t>Students: </a:t>
            </a:r>
            <a:r>
              <a:rPr lang="en-US" sz="2400" dirty="0" smtClean="0"/>
              <a:t>Youth </a:t>
            </a:r>
            <a:r>
              <a:rPr lang="en-US" sz="2400" dirty="0"/>
              <a:t>with a parent or guardian working in migratory industries (agriculture, dairy, lumber, fishing) who have moved in the past three years for </a:t>
            </a:r>
            <a:r>
              <a:rPr lang="en-US" sz="2400" dirty="0" smtClean="0"/>
              <a:t>work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D95529C-5E21-D743-9FBC-5F36C1B48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964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A692C1-E07E-A504-22C9-CD347C1EE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Referrals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EDE2BD-3592-B96F-F435-873ECCA92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72" y="2081719"/>
            <a:ext cx="11079964" cy="4095244"/>
          </a:xfrm>
        </p:spPr>
        <p:txBody>
          <a:bodyPr>
            <a:normAutofit/>
          </a:bodyPr>
          <a:lstStyle/>
          <a:p>
            <a:r>
              <a:rPr lang="en-US" sz="2000" dirty="0"/>
              <a:t>Referral forms for support are available on SharePoint. Please complete the forms and submit them to Ms. Cornelia Jackson at </a:t>
            </a:r>
            <a:r>
              <a:rPr lang="en-US" sz="2000" b="1" dirty="0">
                <a:hlinkClick r:id="rId2"/>
              </a:rPr>
              <a:t>jacksonc10@scsk12.org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Upon </a:t>
            </a:r>
            <a:r>
              <a:rPr lang="en-US" sz="2000" dirty="0"/>
              <a:t>receipt of referrals, a needs assessment will be conducted with parents or caretakers to ensure support for attendance within 48-72 hours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All PowerSchool coding will be completed by the Office of Student Education Services staff to ensure accuracy. Additionally, all files will be retained for 5 years within the Office of Student Education Services.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F047748-A86D-14D0-BEE7-F55591F24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6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-76200" y="239080"/>
            <a:ext cx="4618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Contact Us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222876" y="1870420"/>
            <a:ext cx="668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44185"/>
            <a:ext cx="779488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Dr. Karen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Ball-Johnson, Senior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Manager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ballkf@scsk12.org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901-416-7393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solidFill>
                <a:srgbClr val="000000"/>
              </a:solidFill>
              <a:latin typeface="Calibri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Mrs.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Rosamon</a:t>
            </a: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d 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Griffin, McKinney-Vento Compliance </a:t>
            </a: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Manager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griffinr1@scsk12.org</a:t>
            </a:r>
            <a:endParaRPr lang="en-US" sz="2000" dirty="0" smtClean="0">
              <a:solidFill>
                <a:srgbClr val="000000"/>
              </a:solidFill>
              <a:latin typeface="Calibri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901-416-0206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solidFill>
                <a:srgbClr val="000000"/>
              </a:solidFill>
              <a:latin typeface="Calibri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Ms. Taylor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Payne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, Homeless </a:t>
            </a: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Liaison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paynet5@scsk12.org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901-416-8337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solidFill>
                <a:srgbClr val="000000"/>
              </a:solidFill>
              <a:latin typeface="Calibri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Mr. Micah 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Towns, MEP </a:t>
            </a: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Manager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townsm@scsk12,org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901-416-8069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55E1F00-E71C-F84E-9FC5-EC81168F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032" y="2332085"/>
            <a:ext cx="4146884" cy="291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4CFA408-F25E-0341-8AFA-B8E3A4CE5E8E}"/>
              </a:ext>
            </a:extLst>
          </p:cNvPr>
          <p:cNvSpPr txBox="1"/>
          <p:nvPr/>
        </p:nvSpPr>
        <p:spPr>
          <a:xfrm rot="10800000" flipV="1">
            <a:off x="-1" y="61555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Questions and Scenarios</a:t>
            </a:r>
          </a:p>
        </p:txBody>
      </p:sp>
      <p:pic>
        <p:nvPicPr>
          <p:cNvPr id="6" name="Content Placeholder 3" descr="download.jpg"/>
          <p:cNvPicPr>
            <a:picLocks noGrp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7" r="4507"/>
          <a:stretch>
            <a:fillRect/>
          </a:stretch>
        </p:blipFill>
        <p:spPr>
          <a:xfrm>
            <a:off x="0" y="797667"/>
            <a:ext cx="12215498" cy="606033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9CE0DBD-2F37-E64D-AC00-57EE0D32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75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1F05D3-A5A1-E348-A93F-263EB71A8C29}"/>
              </a:ext>
            </a:extLst>
          </p:cNvPr>
          <p:cNvSpPr txBox="1"/>
          <p:nvPr/>
        </p:nvSpPr>
        <p:spPr>
          <a:xfrm>
            <a:off x="2522317" y="1769043"/>
            <a:ext cx="88314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b="1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54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B7B15C7-F2CC-4E45-8729-0286FBBE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214" y="59959"/>
            <a:ext cx="12219214" cy="679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-374753" y="178391"/>
            <a:ext cx="10678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0"/>
                    </a:prstClr>
                  </a:outerShdw>
                </a:effectLst>
                <a:latin typeface="Century Gothic" panose="020B0502020202020204" pitchFamily="34" charset="0"/>
              </a:rPr>
              <a:t>McKinney-Vento Homeless Assistance Act</a:t>
            </a:r>
            <a:endParaRPr kumimoji="0" lang="en-US" sz="3600" b="1" i="0" u="none" strike="noStrike" kern="1200" cap="none" spc="0" normalizeH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212272" y="1845129"/>
            <a:ext cx="96501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  <a:defRPr/>
            </a:pPr>
            <a:r>
              <a:rPr lang="en-US" sz="2800" dirty="0"/>
              <a:t>The law ensures support for youth aged 3 to 24 and their families, providing clear guidelines for Local Education Agencies (LEAs). </a:t>
            </a:r>
            <a:endParaRPr lang="en-US" sz="2800" dirty="0" smtClean="0"/>
          </a:p>
          <a:p>
            <a:pPr marL="342900" lvl="0" indent="-342900">
              <a:buFont typeface="Arial"/>
              <a:buChar char="•"/>
              <a:defRPr/>
            </a:pPr>
            <a:r>
              <a:rPr lang="en-US" sz="2800" dirty="0" smtClean="0"/>
              <a:t>Each </a:t>
            </a:r>
            <a:r>
              <a:rPr lang="en-US" sz="2800" dirty="0"/>
              <a:t>LEA must appoint a Homeless Liaison to protect the rights of students and families experiencing homelessness and ensure that all students have access to Free Appropriate Public Education (FAPE).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B281F12F-7AAB-E144-B43E-00C568DD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86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43" y="130629"/>
            <a:ext cx="13167611" cy="124097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FACTS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843790"/>
            <a:ext cx="12192000" cy="4333172"/>
          </a:xfrm>
        </p:spPr>
        <p:txBody>
          <a:bodyPr>
            <a:normAutofit/>
          </a:bodyPr>
          <a:lstStyle/>
          <a:p>
            <a:r>
              <a:rPr lang="en-US" sz="2000" b="1" dirty="0"/>
              <a:t>29% of homeless families</a:t>
            </a:r>
            <a:r>
              <a:rPr lang="en-US" sz="2000" dirty="0"/>
              <a:t> are led by a working adult, typically the mother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Over </a:t>
            </a:r>
            <a:r>
              <a:rPr lang="en-US" sz="2000" b="1" dirty="0"/>
              <a:t>half of homeless </a:t>
            </a:r>
            <a:r>
              <a:rPr lang="en-US" sz="2000" b="1" dirty="0" smtClean="0"/>
              <a:t>parents </a:t>
            </a:r>
            <a:r>
              <a:rPr lang="en-US" sz="2000" dirty="0" smtClean="0"/>
              <a:t> </a:t>
            </a:r>
            <a:r>
              <a:rPr lang="en-US" sz="2000" dirty="0"/>
              <a:t>lack a high school diploma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Approximately </a:t>
            </a:r>
            <a:r>
              <a:rPr lang="en-US" sz="2000" b="1" dirty="0"/>
              <a:t>63% of unhoused mothers</a:t>
            </a:r>
            <a:r>
              <a:rPr lang="en-US" sz="2000" dirty="0"/>
              <a:t> have experienced domestic violence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Unhoused </a:t>
            </a:r>
            <a:r>
              <a:rPr lang="en-US" sz="2000" b="1" dirty="0"/>
              <a:t>youth</a:t>
            </a:r>
            <a:r>
              <a:rPr lang="en-US" sz="2000" dirty="0"/>
              <a:t> face increased risks of hunger, poor physical and emotional health, and are less likely to attend school, often falling behind academically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An </a:t>
            </a:r>
            <a:r>
              <a:rPr lang="en-US" sz="2000" dirty="0"/>
              <a:t>estimated </a:t>
            </a:r>
            <a:r>
              <a:rPr lang="en-US" sz="2000" b="1" dirty="0"/>
              <a:t>1.6 million unhoused youth</a:t>
            </a:r>
            <a:r>
              <a:rPr lang="en-US" sz="2000" dirty="0"/>
              <a:t> exist in the U.S., though numbers may be under-reported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Homeless </a:t>
            </a:r>
            <a:r>
              <a:rPr lang="en-US" sz="2000" dirty="0"/>
              <a:t>children are </a:t>
            </a:r>
            <a:r>
              <a:rPr lang="en-US" sz="2000" b="1" dirty="0"/>
              <a:t>four times more likely to have respiratory infections</a:t>
            </a:r>
            <a:r>
              <a:rPr lang="en-US" sz="2000" dirty="0"/>
              <a:t>, twice as likely to have ear infections, and are also </a:t>
            </a:r>
            <a:r>
              <a:rPr lang="en-US" sz="2000" b="1" dirty="0"/>
              <a:t>four times more likely to develop asthma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Supporting </a:t>
            </a:r>
            <a:r>
              <a:rPr lang="en-US" sz="2000" dirty="0"/>
              <a:t>the well-being of youth and keeping them in school can significantly transform their futures.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813" y="140273"/>
            <a:ext cx="11068987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OUR DATA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51377"/>
              </p:ext>
            </p:extLst>
          </p:nvPr>
        </p:nvGraphicFramePr>
        <p:xfrm>
          <a:off x="404734" y="2847240"/>
          <a:ext cx="11332567" cy="1318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560"/>
                <a:gridCol w="1988963"/>
                <a:gridCol w="1888761"/>
                <a:gridCol w="1888761"/>
                <a:gridCol w="1888761"/>
                <a:gridCol w="1888761"/>
              </a:tblGrid>
              <a:tr h="567059">
                <a:tc>
                  <a:txBody>
                    <a:bodyPr/>
                    <a:lstStyle/>
                    <a:p>
                      <a:endParaRPr lang="en-US" smtClean="0"/>
                    </a:p>
                    <a:p>
                      <a:pPr algn="ctr"/>
                      <a:r>
                        <a:rPr lang="en-US" b="0" smtClean="0"/>
                        <a:t>2018-2019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</a:t>
                      </a:r>
                    </a:p>
                    <a:p>
                      <a:pPr algn="ctr"/>
                      <a:r>
                        <a:rPr lang="en-US" smtClean="0"/>
                        <a:t>2019-2020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mtClean="0"/>
                    </a:p>
                    <a:p>
                      <a:pPr algn="ctr"/>
                      <a:r>
                        <a:rPr lang="en-US" smtClean="0"/>
                        <a:t>2020-2021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mtClean="0"/>
                    </a:p>
                    <a:p>
                      <a:pPr algn="ctr"/>
                      <a:r>
                        <a:rPr lang="en-US" smtClean="0"/>
                        <a:t>2021-2022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2022-2023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2023-2024</a:t>
                      </a:r>
                      <a:endParaRPr lang="en-US"/>
                    </a:p>
                  </a:txBody>
                  <a:tcPr/>
                </a:tc>
              </a:tr>
              <a:tr h="678017"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2554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1642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659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1264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2926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2830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63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-329785" y="344774"/>
            <a:ext cx="8304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4000" b="1" dirty="0" smtClean="0">
                <a:solidFill>
                  <a:srgbClr val="FFFF00"/>
                </a:solidFill>
              </a:rPr>
              <a:t>Key Supports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320842" y="1363579"/>
            <a:ext cx="117312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Identification and Enrollment Support:</a:t>
            </a:r>
            <a:endParaRPr lang="en-US" sz="2000" dirty="0"/>
          </a:p>
          <a:p>
            <a:pPr lvl="1"/>
            <a:r>
              <a:rPr lang="en-US" sz="2000" dirty="0"/>
              <a:t>Immediate enrollment </a:t>
            </a:r>
            <a:r>
              <a:rPr lang="en-US" sz="2000" dirty="0" smtClean="0"/>
              <a:t>without records </a:t>
            </a:r>
            <a:r>
              <a:rPr lang="en-US" sz="2000" b="1" dirty="0" smtClean="0"/>
              <a:t>(birth certificates, social security cards, </a:t>
            </a:r>
          </a:p>
          <a:p>
            <a:pPr lvl="1"/>
            <a:r>
              <a:rPr lang="en-US" sz="2000" b="1" dirty="0" smtClean="0"/>
              <a:t>or residency, school or shot records)</a:t>
            </a:r>
            <a:endParaRPr lang="en-US" sz="2000" b="1" dirty="0"/>
          </a:p>
          <a:p>
            <a:pPr lvl="1"/>
            <a:r>
              <a:rPr lang="en-US" sz="2000" dirty="0"/>
              <a:t>Pre-K and kindergarten children can enroll after state or district </a:t>
            </a:r>
            <a:r>
              <a:rPr lang="en-US" sz="2000" dirty="0" smtClean="0"/>
              <a:t>deadlines</a:t>
            </a:r>
            <a:endParaRPr lang="en-US" sz="2000" dirty="0"/>
          </a:p>
          <a:p>
            <a:r>
              <a:rPr lang="en-US" sz="2000" b="1" dirty="0"/>
              <a:t>Transportation:</a:t>
            </a:r>
            <a:endParaRPr lang="en-US" sz="2000" dirty="0"/>
          </a:p>
          <a:p>
            <a:pPr lvl="1"/>
            <a:r>
              <a:rPr lang="en-US" sz="2000" dirty="0"/>
              <a:t>Transportation provided to the school of origin or new </a:t>
            </a:r>
            <a:r>
              <a:rPr lang="en-US" sz="2000" dirty="0" smtClean="0"/>
              <a:t>school</a:t>
            </a:r>
            <a:endParaRPr lang="en-US" sz="2000" dirty="0"/>
          </a:p>
          <a:p>
            <a:pPr lvl="1"/>
            <a:r>
              <a:rPr lang="en-US" sz="2000" dirty="0"/>
              <a:t>Travel reimbursement for parents or caregivers assisting with </a:t>
            </a:r>
            <a:r>
              <a:rPr lang="en-US" sz="2000" dirty="0" smtClean="0"/>
              <a:t>transportation</a:t>
            </a:r>
            <a:endParaRPr lang="en-US" sz="2000" dirty="0"/>
          </a:p>
          <a:p>
            <a:r>
              <a:rPr lang="en-US" sz="2000" b="1" dirty="0"/>
              <a:t>School Supplies and Fees:</a:t>
            </a:r>
            <a:endParaRPr lang="en-US" sz="2000" dirty="0"/>
          </a:p>
          <a:p>
            <a:pPr lvl="1"/>
            <a:r>
              <a:rPr lang="en-US" sz="2000" dirty="0"/>
              <a:t>Provision of school supplies, materials, fees, and </a:t>
            </a:r>
            <a:r>
              <a:rPr lang="en-US" sz="2000" dirty="0" smtClean="0"/>
              <a:t>uniforms</a:t>
            </a:r>
            <a:endParaRPr lang="en-US" sz="2000" dirty="0"/>
          </a:p>
          <a:p>
            <a:r>
              <a:rPr lang="en-US" sz="2000" b="1" dirty="0"/>
              <a:t>System Navigation:</a:t>
            </a:r>
            <a:endParaRPr lang="en-US" sz="2000" dirty="0"/>
          </a:p>
          <a:p>
            <a:pPr lvl="1"/>
            <a:r>
              <a:rPr lang="en-US" sz="2000" dirty="0"/>
              <a:t>Assistance with accessing wraparound services and navigating the education </a:t>
            </a:r>
            <a:r>
              <a:rPr lang="en-US" sz="2000" dirty="0" smtClean="0"/>
              <a:t>system</a:t>
            </a:r>
            <a:endParaRPr lang="en-US" sz="2000" dirty="0"/>
          </a:p>
          <a:p>
            <a:r>
              <a:rPr lang="en-US" sz="2000" b="1" dirty="0"/>
              <a:t>Collaboration:</a:t>
            </a:r>
            <a:endParaRPr lang="en-US" sz="2000" dirty="0"/>
          </a:p>
          <a:p>
            <a:pPr lvl="1"/>
            <a:r>
              <a:rPr lang="en-US" sz="2000" dirty="0"/>
              <a:t>Partnership with city government, Continuum of Care (COCs), and the Youth Homeless Development Program to support families and </a:t>
            </a:r>
            <a:r>
              <a:rPr lang="en-US" sz="2000" dirty="0" smtClean="0"/>
              <a:t>youth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B281F12F-7AAB-E144-B43E-00C568DD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27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46D564-A52F-D844-BE0A-FAAC66F11D1B}"/>
              </a:ext>
            </a:extLst>
          </p:cNvPr>
          <p:cNvSpPr txBox="1"/>
          <p:nvPr/>
        </p:nvSpPr>
        <p:spPr>
          <a:xfrm>
            <a:off x="-329785" y="344774"/>
            <a:ext cx="830455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4000" b="1" dirty="0" smtClean="0">
                <a:solidFill>
                  <a:srgbClr val="FFFF00"/>
                </a:solidFill>
              </a:rPr>
              <a:t>Key Supports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0"/>
                  </a:prstClr>
                </a:outerShdw>
              </a:effectLst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3992F34-14FF-114D-B036-79EC4ECE17D9}"/>
              </a:ext>
            </a:extLst>
          </p:cNvPr>
          <p:cNvSpPr txBox="1"/>
          <p:nvPr/>
        </p:nvSpPr>
        <p:spPr>
          <a:xfrm>
            <a:off x="457200" y="1304366"/>
            <a:ext cx="1159489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IEP </a:t>
            </a:r>
            <a:r>
              <a:rPr lang="en-US" sz="2000" b="1" dirty="0"/>
              <a:t>Support:</a:t>
            </a:r>
            <a:endParaRPr lang="en-US" sz="2000" dirty="0"/>
          </a:p>
          <a:p>
            <a:pPr lvl="1"/>
            <a:r>
              <a:rPr lang="en-US" sz="2000" dirty="0"/>
              <a:t>Ensures the rights of parents and students are </a:t>
            </a:r>
            <a:r>
              <a:rPr lang="en-US" sz="2000" dirty="0" smtClean="0"/>
              <a:t>protected</a:t>
            </a:r>
            <a:endParaRPr lang="en-US" sz="2000" dirty="0"/>
          </a:p>
          <a:p>
            <a:r>
              <a:rPr lang="en-US" sz="2000" b="1" dirty="0"/>
              <a:t>Access to Programs:</a:t>
            </a:r>
            <a:endParaRPr lang="en-US" sz="2000" dirty="0"/>
          </a:p>
          <a:p>
            <a:pPr lvl="1"/>
            <a:r>
              <a:rPr lang="en-US" sz="2000" dirty="0"/>
              <a:t>Guarantees participation in all school interventions, extracurricular activities, and </a:t>
            </a:r>
            <a:r>
              <a:rPr lang="en-US" sz="2000" dirty="0" smtClean="0"/>
              <a:t>programs</a:t>
            </a:r>
            <a:endParaRPr lang="en-US" sz="2000" dirty="0"/>
          </a:p>
          <a:p>
            <a:r>
              <a:rPr lang="en-US" sz="2000" b="1" dirty="0"/>
              <a:t>Confidentiality:</a:t>
            </a:r>
            <a:endParaRPr lang="en-US" sz="2000" dirty="0"/>
          </a:p>
          <a:p>
            <a:pPr lvl="1"/>
            <a:r>
              <a:rPr lang="en-US" sz="2000" dirty="0"/>
              <a:t>Maintains confidentiality regarding living arrangements, hardships, and </a:t>
            </a:r>
            <a:r>
              <a:rPr lang="en-US" sz="2000" dirty="0" smtClean="0"/>
              <a:t>records</a:t>
            </a:r>
            <a:endParaRPr lang="en-US" sz="2000" dirty="0"/>
          </a:p>
          <a:p>
            <a:r>
              <a:rPr lang="en-US" sz="2000" b="1" dirty="0"/>
              <a:t>School-Based Support:</a:t>
            </a:r>
            <a:endParaRPr lang="en-US" sz="2000" dirty="0"/>
          </a:p>
          <a:p>
            <a:pPr lvl="1"/>
            <a:r>
              <a:rPr lang="en-US" sz="2000" dirty="0"/>
              <a:t>Provides a designated point of contact within the school for </a:t>
            </a:r>
            <a:r>
              <a:rPr lang="en-US" sz="2000" dirty="0" smtClean="0"/>
              <a:t>assistance</a:t>
            </a:r>
            <a:endParaRPr lang="en-US" sz="2000" dirty="0"/>
          </a:p>
          <a:p>
            <a:r>
              <a:rPr lang="en-US" sz="2000" b="1" dirty="0"/>
              <a:t>Progress Monitoring:</a:t>
            </a:r>
            <a:endParaRPr lang="en-US" sz="2000" dirty="0"/>
          </a:p>
          <a:p>
            <a:pPr lvl="1"/>
            <a:r>
              <a:rPr lang="en-US" sz="2000" dirty="0"/>
              <a:t>Monitors attendance and academic achievement </a:t>
            </a:r>
            <a:r>
              <a:rPr lang="en-US" sz="2000" dirty="0" smtClean="0"/>
              <a:t>regularly</a:t>
            </a:r>
            <a:endParaRPr lang="en-US" sz="2000" dirty="0"/>
          </a:p>
          <a:p>
            <a:r>
              <a:rPr lang="en-US" sz="2000" b="1" dirty="0"/>
              <a:t>Post-High School Planning:</a:t>
            </a:r>
            <a:endParaRPr lang="en-US" sz="2000" dirty="0"/>
          </a:p>
          <a:p>
            <a:pPr lvl="1"/>
            <a:r>
              <a:rPr lang="en-US" sz="2000" dirty="0"/>
              <a:t>Supports students in planning for post-high school opportunities and </a:t>
            </a:r>
            <a:r>
              <a:rPr lang="en-US" sz="2000" dirty="0" smtClean="0"/>
              <a:t>transitions</a:t>
            </a:r>
          </a:p>
          <a:p>
            <a:r>
              <a:rPr lang="en-US" b="1" dirty="0"/>
              <a:t>Data Reporting:</a:t>
            </a:r>
            <a:endParaRPr lang="en-US" dirty="0"/>
          </a:p>
          <a:p>
            <a:pPr lvl="1"/>
            <a:r>
              <a:rPr lang="en-US" sz="2000" dirty="0"/>
              <a:t>Regular reporting to the state to assess program effectiveness and secure funding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</a:p>
          <a:p>
            <a:pPr lvl="1"/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B281F12F-7AAB-E144-B43E-00C568DD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7B2B0-0803-1C41-84A9-E5C863C92F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270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B7B15C7-F2CC-4E45-8729-0286FBBE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B2B0-0803-1C41-84A9-E5C863C92F9E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79" y="854439"/>
            <a:ext cx="12194880" cy="60035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2879" y="146553"/>
            <a:ext cx="12189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Foster Care Students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9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6555</TotalTime>
  <Words>872</Words>
  <Application>Microsoft Macintosh PowerPoint</Application>
  <PresentationFormat>Widescreen</PresentationFormat>
  <Paragraphs>197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Calibri Light</vt:lpstr>
      <vt:lpstr>Century Gothic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FACTS</vt:lpstr>
      <vt:lpstr>OUR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Ensure Best Practices</vt:lpstr>
      <vt:lpstr>Referrals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 P PACHUCKI</dc:creator>
  <cp:lastModifiedBy>KAREN F BALL</cp:lastModifiedBy>
  <cp:revision>69</cp:revision>
  <cp:lastPrinted>2024-07-16T17:10:48Z</cp:lastPrinted>
  <dcterms:created xsi:type="dcterms:W3CDTF">2021-01-13T15:17:27Z</dcterms:created>
  <dcterms:modified xsi:type="dcterms:W3CDTF">2024-07-16T17:12:57Z</dcterms:modified>
</cp:coreProperties>
</file>